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1" r:id="rId4"/>
    <p:sldId id="257" r:id="rId5"/>
    <p:sldId id="258" r:id="rId6"/>
    <p:sldId id="260" r:id="rId7"/>
    <p:sldId id="262" r:id="rId8"/>
    <p:sldId id="263" r:id="rId9"/>
    <p:sldId id="264" r:id="rId10"/>
    <p:sldId id="265" r:id="rId11"/>
    <p:sldId id="280" r:id="rId12"/>
    <p:sldId id="266" r:id="rId13"/>
    <p:sldId id="268" r:id="rId14"/>
    <p:sldId id="269" r:id="rId15"/>
    <p:sldId id="270" r:id="rId16"/>
    <p:sldId id="281" r:id="rId17"/>
    <p:sldId id="271" r:id="rId18"/>
    <p:sldId id="267" r:id="rId19"/>
    <p:sldId id="272" r:id="rId20"/>
    <p:sldId id="273" r:id="rId21"/>
    <p:sldId id="279" r:id="rId22"/>
    <p:sldId id="274" r:id="rId23"/>
    <p:sldId id="275" r:id="rId24"/>
    <p:sldId id="276" r:id="rId25"/>
    <p:sldId id="277" r:id="rId26"/>
    <p:sldId id="278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94"/>
    <p:restoredTop sz="93702"/>
  </p:normalViewPr>
  <p:slideViewPr>
    <p:cSldViewPr snapToGrid="0" snapToObjects="1">
      <p:cViewPr varScale="1">
        <p:scale>
          <a:sx n="103" d="100"/>
          <a:sy n="103" d="100"/>
        </p:scale>
        <p:origin x="5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smtClean="0"/>
              <a:t>Average Tenure </a:t>
            </a:r>
            <a:r>
              <a:rPr lang="en-US" b="1" dirty="0" smtClean="0"/>
              <a:t>of Companies</a:t>
            </a:r>
            <a:r>
              <a:rPr lang="en-US" b="1" baseline="0" dirty="0" smtClean="0"/>
              <a:t> on S&amp;P 500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1935.0</c:v>
                </c:pt>
                <c:pt idx="1">
                  <c:v>1958.0</c:v>
                </c:pt>
                <c:pt idx="2">
                  <c:v>1980.0</c:v>
                </c:pt>
                <c:pt idx="3">
                  <c:v>2011.0</c:v>
                </c:pt>
                <c:pt idx="4">
                  <c:v>2015.0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90.0</c:v>
                </c:pt>
                <c:pt idx="1">
                  <c:v>61.0</c:v>
                </c:pt>
                <c:pt idx="2">
                  <c:v>25.0</c:v>
                </c:pt>
                <c:pt idx="3">
                  <c:v>18.0</c:v>
                </c:pt>
                <c:pt idx="4">
                  <c:v>12.0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347192768"/>
        <c:axId val="-347190992"/>
      </c:barChart>
      <c:catAx>
        <c:axId val="-34719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47190992"/>
        <c:crosses val="autoZero"/>
        <c:auto val="1"/>
        <c:lblAlgn val="ctr"/>
        <c:lblOffset val="100"/>
        <c:noMultiLvlLbl val="0"/>
      </c:catAx>
      <c:valAx>
        <c:axId val="-34719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47192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b="1" dirty="0" smtClean="0"/>
              <a:t>The Future of </a:t>
            </a:r>
            <a:r>
              <a:rPr lang="en-US" sz="6600" b="1" dirty="0" smtClean="0">
                <a:solidFill>
                  <a:srgbClr val="FFC000"/>
                </a:solidFill>
              </a:rPr>
              <a:t>WORK</a:t>
            </a:r>
            <a:endParaRPr lang="en-US" sz="6600" b="1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cap="none" dirty="0" smtClean="0"/>
              <a:t>Stephen </a:t>
            </a:r>
            <a:r>
              <a:rPr lang="en-US" b="1" cap="none" dirty="0"/>
              <a:t>M</a:t>
            </a:r>
            <a:r>
              <a:rPr lang="en-US" b="1" cap="none" dirty="0" smtClean="0"/>
              <a:t>urgatroyd, Phd, FBPS</a:t>
            </a:r>
            <a:r>
              <a:rPr lang="en-US" b="1" cap="none" smtClean="0"/>
              <a:t>, FRSA</a:t>
            </a:r>
            <a:endParaRPr lang="en-US" b="1" cap="none" dirty="0"/>
          </a:p>
        </p:txBody>
      </p:sp>
    </p:spTree>
    <p:extLst>
      <p:ext uri="{BB962C8B-B14F-4D97-AF65-F5344CB8AC3E}">
        <p14:creationId xmlns:p14="http://schemas.microsoft.com/office/powerpoint/2010/main" val="1406827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0" y="465970"/>
            <a:ext cx="9404723" cy="1400530"/>
          </a:xfrm>
        </p:spPr>
        <p:txBody>
          <a:bodyPr/>
          <a:lstStyle/>
          <a:p>
            <a:r>
              <a:rPr lang="en-US" b="1" dirty="0" smtClean="0"/>
              <a:t>The Big Ideas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Work has changed dramatically since 2000</a:t>
            </a:r>
          </a:p>
          <a:p>
            <a:pPr lvl="1"/>
            <a:r>
              <a:rPr lang="en-US" b="1" dirty="0" smtClean="0"/>
              <a:t>Contingent workers</a:t>
            </a:r>
          </a:p>
          <a:p>
            <a:pPr lvl="1"/>
            <a:r>
              <a:rPr lang="en-US" b="1" dirty="0" smtClean="0"/>
              <a:t>Nature of work as a process</a:t>
            </a:r>
          </a:p>
          <a:p>
            <a:r>
              <a:rPr lang="en-US" b="1" dirty="0" smtClean="0"/>
              <a:t>Work will change significantly by 2030 due to technology</a:t>
            </a:r>
          </a:p>
          <a:p>
            <a:pPr lvl="1"/>
            <a:r>
              <a:rPr lang="en-US" b="1" dirty="0" smtClean="0"/>
              <a:t>Artificial intelligence and robotics</a:t>
            </a:r>
          </a:p>
          <a:p>
            <a:pPr lvl="1"/>
            <a:r>
              <a:rPr lang="en-US" b="1" dirty="0" smtClean="0"/>
              <a:t>New kinds of manufacturing - 3D printing of medical devices, houses, cars</a:t>
            </a:r>
          </a:p>
          <a:p>
            <a:pPr lvl="1"/>
            <a:r>
              <a:rPr lang="en-US" b="1" dirty="0" smtClean="0"/>
              <a:t>Demographic shifts</a:t>
            </a:r>
          </a:p>
          <a:p>
            <a:pPr lvl="1"/>
            <a:r>
              <a:rPr lang="en-US" b="1" dirty="0" smtClean="0"/>
              <a:t>Uberization carries major challenges for all organizations / public policy</a:t>
            </a:r>
          </a:p>
          <a:p>
            <a:r>
              <a:rPr lang="en-US" b="1" dirty="0" smtClean="0"/>
              <a:t>Need to rethink the place of work in the lives of people</a:t>
            </a:r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1019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Idea 1: Work Has Changed</a:t>
            </a:r>
            <a:endParaRPr lang="en-US" b="1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25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Contingent and Self Employment Growing</a:t>
            </a:r>
            <a:endParaRPr lang="en-US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02188884"/>
              </p:ext>
            </p:extLst>
          </p:nvPr>
        </p:nvGraphicFramePr>
        <p:xfrm>
          <a:off x="1023800" y="2776192"/>
          <a:ext cx="4395788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7894"/>
                <a:gridCol w="219789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 Self-Employed (Canada)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1,699,100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2,598,600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2,875,900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smtClean="0"/>
              <a:t>By the year 2000 in Canada, app. 50% of the workforce were contingent workers </a:t>
            </a:r>
            <a:r>
              <a:rPr lang="mr-IN" b="1" dirty="0" smtClean="0"/>
              <a:t>–</a:t>
            </a:r>
            <a:r>
              <a:rPr lang="en-US" b="1" dirty="0" smtClean="0"/>
              <a:t> contracted for service rather than employees. 16% declare themselves in this way as self-employed.</a:t>
            </a:r>
          </a:p>
          <a:p>
            <a:r>
              <a:rPr lang="en-US" b="1" dirty="0" smtClean="0"/>
              <a:t>Largest number of contingent workers are young people under the age of 35.</a:t>
            </a:r>
          </a:p>
          <a:p>
            <a:r>
              <a:rPr lang="en-US" b="1" dirty="0" smtClean="0"/>
              <a:t>Canada has the 3</a:t>
            </a:r>
            <a:r>
              <a:rPr lang="en-US" b="1" baseline="30000" dirty="0" smtClean="0"/>
              <a:t>rd</a:t>
            </a:r>
            <a:r>
              <a:rPr lang="en-US" b="1" dirty="0" smtClean="0"/>
              <a:t> largest contingent workforce in the world behind New Zealand (#1) and the US (#2).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12495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rgbClr val="FFC000"/>
                </a:solidFill>
              </a:rPr>
              <a:t>Top Ten Markets for Contingent Workers </a:t>
            </a:r>
            <a:r>
              <a:rPr lang="mr-IN" sz="4000" b="1" dirty="0" smtClean="0">
                <a:solidFill>
                  <a:srgbClr val="FFC000"/>
                </a:solidFill>
              </a:rPr>
              <a:t>–</a:t>
            </a:r>
            <a:r>
              <a:rPr lang="en-US" sz="4000" b="1" dirty="0" smtClean="0">
                <a:solidFill>
                  <a:srgbClr val="FFC000"/>
                </a:solidFill>
              </a:rPr>
              <a:t> Most Availability</a:t>
            </a:r>
            <a:endParaRPr lang="en-US" sz="40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Font typeface="+mj-lt"/>
              <a:buAutoNum type="arabicPeriod"/>
            </a:pPr>
            <a:r>
              <a:rPr lang="en-US" b="1" dirty="0" smtClean="0"/>
              <a:t>Israel</a:t>
            </a:r>
          </a:p>
          <a:p>
            <a:pPr>
              <a:buFont typeface="+mj-lt"/>
              <a:buAutoNum type="arabicPeriod"/>
            </a:pPr>
            <a:r>
              <a:rPr lang="en-US" b="1" dirty="0" smtClean="0"/>
              <a:t>United States</a:t>
            </a:r>
          </a:p>
          <a:p>
            <a:pPr>
              <a:buFont typeface="+mj-lt"/>
              <a:buAutoNum type="arabicPeriod"/>
            </a:pPr>
            <a:r>
              <a:rPr lang="en-US" b="1" dirty="0" smtClean="0"/>
              <a:t>Australia</a:t>
            </a:r>
          </a:p>
          <a:p>
            <a:pPr>
              <a:buFont typeface="+mj-lt"/>
              <a:buAutoNum type="arabicPeriod"/>
            </a:pPr>
            <a:r>
              <a:rPr lang="en-US" b="1" dirty="0" smtClean="0"/>
              <a:t>Ireland</a:t>
            </a:r>
          </a:p>
          <a:p>
            <a:pPr>
              <a:buFont typeface="+mj-lt"/>
              <a:buAutoNum type="arabicPeriod"/>
            </a:pPr>
            <a:r>
              <a:rPr lang="en-US" b="1" dirty="0" smtClean="0"/>
              <a:t>New Zealand</a:t>
            </a:r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rgbClr val="FFC000"/>
                </a:solidFill>
              </a:rPr>
              <a:t>Canada</a:t>
            </a:r>
          </a:p>
          <a:p>
            <a:pPr>
              <a:buFont typeface="+mj-lt"/>
              <a:buAutoNum type="arabicPeriod"/>
            </a:pPr>
            <a:r>
              <a:rPr lang="en-US" b="1" dirty="0" smtClean="0"/>
              <a:t>United Kingdom</a:t>
            </a:r>
          </a:p>
          <a:p>
            <a:pPr>
              <a:buFont typeface="+mj-lt"/>
              <a:buAutoNum type="arabicPeriod"/>
            </a:pPr>
            <a:r>
              <a:rPr lang="en-US" b="1" dirty="0" smtClean="0"/>
              <a:t>Singapore</a:t>
            </a:r>
          </a:p>
          <a:p>
            <a:pPr>
              <a:buFont typeface="+mj-lt"/>
              <a:buAutoNum type="arabicPeriod"/>
            </a:pPr>
            <a:r>
              <a:rPr lang="en-US" b="1" dirty="0" smtClean="0"/>
              <a:t>Norway</a:t>
            </a:r>
          </a:p>
          <a:p>
            <a:pPr>
              <a:buFont typeface="+mj-lt"/>
              <a:buAutoNum type="arabicPeriod"/>
            </a:pPr>
            <a:r>
              <a:rPr lang="en-US" b="1" dirty="0" smtClean="0"/>
              <a:t>Netherlands</a:t>
            </a:r>
          </a:p>
          <a:p>
            <a:pPr>
              <a:buFont typeface="+mj-lt"/>
              <a:buAutoNum type="arabicPeriod"/>
            </a:pP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118406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In the United Kingdom in 2016 there </a:t>
            </a:r>
            <a:r>
              <a:rPr lang="en-US" b="1" smtClean="0"/>
              <a:t>were 900,000 people </a:t>
            </a:r>
            <a:r>
              <a:rPr lang="en-US" b="1" dirty="0" smtClean="0"/>
              <a:t>on zero hours contracts </a:t>
            </a:r>
            <a:r>
              <a:rPr lang="mr-IN" b="1" dirty="0" smtClean="0"/>
              <a:t>–</a:t>
            </a:r>
            <a:r>
              <a:rPr lang="en-US" b="1" dirty="0" smtClean="0"/>
              <a:t> “just in time” workers contracted to specific organizations.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590" y="3312158"/>
            <a:ext cx="4155104" cy="224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8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Gig Economy </a:t>
            </a:r>
            <a:r>
              <a:rPr lang="en-US" b="1" i="1" dirty="0" smtClean="0">
                <a:solidFill>
                  <a:srgbClr val="FFC000"/>
                </a:solidFill>
              </a:rPr>
              <a:t>IS</a:t>
            </a:r>
            <a:r>
              <a:rPr lang="en-US" b="1" dirty="0" smtClean="0"/>
              <a:t> the Economy..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5286" y="2690813"/>
            <a:ext cx="4396339" cy="2863639"/>
          </a:xfrm>
        </p:spPr>
        <p:txBody>
          <a:bodyPr/>
          <a:lstStyle/>
          <a:p>
            <a:r>
              <a:rPr lang="en-US" b="1" dirty="0" smtClean="0"/>
              <a:t>Worldwide, 40% of the world’s workforce are contingent workers and this number is expected to rise to 60% by 2020.</a:t>
            </a:r>
          </a:p>
          <a:p>
            <a:r>
              <a:rPr lang="en-US" b="1" dirty="0" smtClean="0"/>
              <a:t>In </a:t>
            </a:r>
            <a:r>
              <a:rPr lang="en-US" b="1" dirty="0"/>
              <a:t>the Fortune 100 companies, contingent workers make up </a:t>
            </a:r>
            <a:r>
              <a:rPr lang="en-US" b="1" dirty="0" smtClean="0"/>
              <a:t>30</a:t>
            </a:r>
            <a:r>
              <a:rPr lang="en-US" b="1" dirty="0"/>
              <a:t>% of the workforce, but </a:t>
            </a:r>
            <a:r>
              <a:rPr lang="en-US" b="1" dirty="0" smtClean="0"/>
              <a:t>predictions are </a:t>
            </a:r>
            <a:r>
              <a:rPr lang="en-US" b="1" dirty="0"/>
              <a:t>that will soon rise to 50%.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675" y="2690813"/>
            <a:ext cx="4395788" cy="2930525"/>
          </a:xfrm>
        </p:spPr>
      </p:pic>
    </p:spTree>
    <p:extLst>
      <p:ext uri="{BB962C8B-B14F-4D97-AF65-F5344CB8AC3E}">
        <p14:creationId xmlns:p14="http://schemas.microsoft.com/office/powerpoint/2010/main" val="1082166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Not Only Has </a:t>
            </a:r>
            <a:r>
              <a:rPr lang="en-US" sz="4000" b="1" i="1" dirty="0" smtClean="0">
                <a:solidFill>
                  <a:srgbClr val="FFC000"/>
                </a:solidFill>
              </a:rPr>
              <a:t>WHO</a:t>
            </a:r>
            <a:r>
              <a:rPr lang="en-US" sz="4000" b="1" dirty="0" smtClean="0"/>
              <a:t> is working changed, but </a:t>
            </a:r>
            <a:r>
              <a:rPr lang="en-US" sz="4000" b="1" i="1" dirty="0" smtClean="0">
                <a:solidFill>
                  <a:srgbClr val="FFC000"/>
                </a:solidFill>
              </a:rPr>
              <a:t>WHAT</a:t>
            </a:r>
            <a:r>
              <a:rPr lang="en-US" sz="4000" b="1" dirty="0" smtClean="0">
                <a:solidFill>
                  <a:srgbClr val="FFC000"/>
                </a:solidFill>
              </a:rPr>
              <a:t> </a:t>
            </a:r>
            <a:r>
              <a:rPr lang="en-US" sz="4000" b="1" dirty="0" smtClean="0"/>
              <a:t>they do has too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Manufacturing more focused on the management of technology than production activity </a:t>
            </a:r>
            <a:r>
              <a:rPr lang="mr-IN" b="1" dirty="0" smtClean="0"/>
              <a:t>–</a:t>
            </a:r>
            <a:r>
              <a:rPr lang="en-US" b="1" dirty="0" smtClean="0"/>
              <a:t> maintenance.</a:t>
            </a:r>
          </a:p>
          <a:p>
            <a:r>
              <a:rPr lang="en-US" b="1" dirty="0" smtClean="0"/>
              <a:t>Artificial intelligence + design = new thinking about process.</a:t>
            </a:r>
          </a:p>
          <a:p>
            <a:r>
              <a:rPr lang="en-US" b="1" dirty="0" smtClean="0"/>
              <a:t>Office work has changed </a:t>
            </a:r>
            <a:r>
              <a:rPr lang="mr-IN" b="1" dirty="0" smtClean="0"/>
              <a:t>–</a:t>
            </a:r>
            <a:r>
              <a:rPr lang="en-US" b="1" dirty="0" smtClean="0"/>
              <a:t> 24x7 access, process based work, globalization of work..</a:t>
            </a:r>
          </a:p>
          <a:p>
            <a:r>
              <a:rPr lang="en-US" b="1" dirty="0" smtClean="0"/>
              <a:t>Outsource + Insource </a:t>
            </a:r>
            <a:r>
              <a:rPr lang="mr-IN" b="1" dirty="0" smtClean="0"/>
              <a:t>–</a:t>
            </a:r>
            <a:r>
              <a:rPr lang="en-US" b="1" dirty="0" smtClean="0"/>
              <a:t> 24x7 work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461" y="2060575"/>
            <a:ext cx="5622925" cy="3324225"/>
          </a:xfrm>
        </p:spPr>
      </p:pic>
      <p:sp>
        <p:nvSpPr>
          <p:cNvPr id="6" name="TextBox 5"/>
          <p:cNvSpPr txBox="1"/>
          <p:nvPr/>
        </p:nvSpPr>
        <p:spPr>
          <a:xfrm>
            <a:off x="6502400" y="5655733"/>
            <a:ext cx="4727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/>
              <a:t>BMW Mini Plant at Cowley, Oxford UK</a:t>
            </a:r>
          </a:p>
          <a:p>
            <a:pPr algn="ctr"/>
            <a:r>
              <a:rPr lang="en-US" sz="1200" b="1" i="1" dirty="0" smtClean="0"/>
              <a:t>A customized car every 61 seconds</a:t>
            </a:r>
            <a:endParaRPr 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val="1671098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Idea 2: More Change to Come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b="1" smtClean="0">
                <a:solidFill>
                  <a:srgbClr val="FFC000"/>
                </a:solidFill>
              </a:rPr>
              <a:t>Technology</a:t>
            </a:r>
            <a:endParaRPr lang="en-US" sz="2800" b="1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165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Emerging Technology: 3D Printing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2056092"/>
            <a:ext cx="4772185" cy="3443517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smtClean="0"/>
              <a:t>Local Motors (Phoenix, Arizona) crowdsources design and engineering and then 3D prints its components / body.</a:t>
            </a:r>
          </a:p>
          <a:p>
            <a:r>
              <a:rPr lang="en-US" b="1" dirty="0" smtClean="0"/>
              <a:t>Manufactures customized versions on demand.</a:t>
            </a:r>
          </a:p>
          <a:p>
            <a:r>
              <a:rPr lang="en-US" b="1" dirty="0" smtClean="0"/>
              <a:t>Manufactures all forms of transport, including snowmobiles, water based vehicles and public transport.</a:t>
            </a:r>
          </a:p>
          <a:p>
            <a:r>
              <a:rPr lang="en-US" b="1" dirty="0" smtClean="0"/>
              <a:t>First driverless 3d printed public bus now operating in Helsinki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8469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3D Printing Quickly Emerging</a:t>
            </a:r>
            <a:r>
              <a:rPr lang="mr-IN" b="1" dirty="0" smtClean="0"/>
              <a:t>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 group of Dutch engineers have </a:t>
            </a:r>
            <a:r>
              <a:rPr lang="en-US" b="1" dirty="0" smtClean="0"/>
              <a:t>printed a bridge </a:t>
            </a:r>
            <a:r>
              <a:rPr lang="en-US" dirty="0" smtClean="0"/>
              <a:t>crossing a Dutch canal using an “arm printer”, overcoming the size limitations of 1</a:t>
            </a:r>
            <a:r>
              <a:rPr lang="en-US" baseline="30000" dirty="0" smtClean="0"/>
              <a:t>st</a:t>
            </a:r>
            <a:r>
              <a:rPr lang="en-US" dirty="0" smtClean="0"/>
              <a:t> and 2</a:t>
            </a:r>
            <a:r>
              <a:rPr lang="en-US" baseline="30000" dirty="0" smtClean="0"/>
              <a:t>nd</a:t>
            </a:r>
            <a:r>
              <a:rPr lang="en-US" dirty="0" smtClean="0"/>
              <a:t> generation 3D printers.</a:t>
            </a:r>
          </a:p>
          <a:p>
            <a:r>
              <a:rPr lang="en-US" b="1" dirty="0" smtClean="0"/>
              <a:t>3D medical devices </a:t>
            </a:r>
            <a:r>
              <a:rPr lang="mr-IN" dirty="0" smtClean="0"/>
              <a:t>–</a:t>
            </a:r>
            <a:r>
              <a:rPr lang="en-US" dirty="0" smtClean="0"/>
              <a:t> prosthetics, stents, dental devices and other </a:t>
            </a:r>
            <a:r>
              <a:rPr lang="mr-IN" dirty="0" smtClean="0"/>
              <a:t>–</a:t>
            </a:r>
            <a:r>
              <a:rPr lang="en-US" dirty="0" smtClean="0"/>
              <a:t> already a fast growing sector: the ability to personalize / customize a strong attractor.</a:t>
            </a:r>
          </a:p>
          <a:p>
            <a:r>
              <a:rPr lang="en-US" b="1" dirty="0" smtClean="0"/>
              <a:t>Using a cell phone as a printer </a:t>
            </a:r>
            <a:r>
              <a:rPr lang="en-US" dirty="0" smtClean="0"/>
              <a:t>(light from the phone used on polymers to print)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Elon Musk and his engineers at SpaceX </a:t>
            </a:r>
            <a:r>
              <a:rPr lang="en-US" dirty="0" smtClean="0"/>
              <a:t>have created a </a:t>
            </a:r>
            <a:r>
              <a:rPr lang="en-US" b="1" dirty="0" smtClean="0"/>
              <a:t>3D </a:t>
            </a:r>
            <a:r>
              <a:rPr lang="en-US" b="1" dirty="0"/>
              <a:t>printed </a:t>
            </a:r>
            <a:r>
              <a:rPr lang="en-US" b="1" dirty="0" err="1"/>
              <a:t>SuperDraco</a:t>
            </a:r>
            <a:r>
              <a:rPr lang="en-US" dirty="0"/>
              <a:t> rocket engine. This </a:t>
            </a:r>
            <a:r>
              <a:rPr lang="en-US" dirty="0" smtClean="0"/>
              <a:t>got </a:t>
            </a:r>
            <a:r>
              <a:rPr lang="en-US" dirty="0"/>
              <a:t>off the </a:t>
            </a:r>
            <a:r>
              <a:rPr lang="en-US" dirty="0" smtClean="0"/>
              <a:t>ground in 2016. </a:t>
            </a:r>
            <a:endParaRPr lang="en-US" dirty="0"/>
          </a:p>
          <a:p>
            <a:r>
              <a:rPr lang="en-US" dirty="0" smtClean="0"/>
              <a:t>3D printing now includes:</a:t>
            </a:r>
          </a:p>
          <a:p>
            <a:pPr lvl="1"/>
            <a:r>
              <a:rPr lang="en-US" dirty="0" smtClean="0"/>
              <a:t>Houses (several places, but also China and India) and sleeping pods (Africa)</a:t>
            </a:r>
          </a:p>
          <a:p>
            <a:pPr lvl="1"/>
            <a:r>
              <a:rPr lang="en-US" dirty="0" smtClean="0"/>
              <a:t>Aerospace parts (European Space Agency)</a:t>
            </a:r>
          </a:p>
          <a:p>
            <a:pPr lvl="1"/>
            <a:r>
              <a:rPr lang="en-US" dirty="0" smtClean="0"/>
              <a:t>Metal parts</a:t>
            </a:r>
          </a:p>
          <a:p>
            <a:pPr lvl="1"/>
            <a:r>
              <a:rPr lang="en-US" dirty="0" smtClean="0"/>
              <a:t>Medical devices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3512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3D Printing in 2016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smtClean="0"/>
              <a:t>Driverless Bus Helsinki</a:t>
            </a:r>
            <a:endParaRPr lang="en-US" b="1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3" y="2570434"/>
            <a:ext cx="4395787" cy="3630069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1" dirty="0" smtClean="0"/>
              <a:t>3d Printed Food</a:t>
            </a:r>
            <a:endParaRPr lang="en-US" b="1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19" y="2655147"/>
            <a:ext cx="3681148" cy="3545356"/>
          </a:xfrm>
        </p:spPr>
      </p:pic>
    </p:spTree>
    <p:extLst>
      <p:ext uri="{BB962C8B-B14F-4D97-AF65-F5344CB8AC3E}">
        <p14:creationId xmlns:p14="http://schemas.microsoft.com/office/powerpoint/2010/main" val="1415514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Robotics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Forget many of the images you have of what robots are and what they can do..</a:t>
            </a:r>
          </a:p>
          <a:p>
            <a:r>
              <a:rPr lang="en-US" dirty="0" smtClean="0"/>
              <a:t>Imagine..</a:t>
            </a:r>
          </a:p>
          <a:p>
            <a:pPr lvl="1"/>
            <a:r>
              <a:rPr lang="en-US" dirty="0" smtClean="0"/>
              <a:t>Robotic kitchens which can produce meals on demand..</a:t>
            </a:r>
          </a:p>
          <a:p>
            <a:pPr lvl="1"/>
            <a:r>
              <a:rPr lang="en-US" dirty="0" smtClean="0"/>
              <a:t>Robotic weapons and fight systems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Self-driving cars, buses, trains and trucks likely to replace current transport systems over time </a:t>
            </a:r>
            <a:r>
              <a:rPr lang="mr-IN" dirty="0" smtClean="0"/>
              <a:t>–</a:t>
            </a:r>
            <a:r>
              <a:rPr lang="en-US" dirty="0" smtClean="0"/>
              <a:t> potential displacement of some 3.5 million North American workers by 2030</a:t>
            </a:r>
          </a:p>
          <a:p>
            <a:r>
              <a:rPr lang="en-US" dirty="0" smtClean="0"/>
              <a:t>570,000 surgeries in 2014 were robotically assisted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3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Artificial Intelligence (AI)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Offering an analysis of an MRI scan </a:t>
            </a:r>
            <a:r>
              <a:rPr lang="mr-IN" dirty="0" smtClean="0"/>
              <a:t>–</a:t>
            </a:r>
            <a:r>
              <a:rPr lang="en-US" dirty="0" smtClean="0"/>
              <a:t> suggesting clinical pathways based on “best possible” understanding</a:t>
            </a:r>
          </a:p>
          <a:p>
            <a:r>
              <a:rPr lang="en-US" dirty="0" smtClean="0"/>
              <a:t>Predicting student behaviour </a:t>
            </a:r>
          </a:p>
          <a:p>
            <a:r>
              <a:rPr lang="en-US" dirty="0" smtClean="0"/>
              <a:t>Counselling and personal therapy..</a:t>
            </a:r>
          </a:p>
          <a:p>
            <a:r>
              <a:rPr lang="en-US" dirty="0" smtClean="0"/>
              <a:t>Supports for design and creativity</a:t>
            </a:r>
          </a:p>
          <a:p>
            <a:r>
              <a:rPr lang="en-US" dirty="0" smtClean="0"/>
              <a:t>Man-machine interfaces for better productivity </a:t>
            </a:r>
            <a:r>
              <a:rPr lang="mr-IN" dirty="0" smtClean="0"/>
              <a:t>–</a:t>
            </a:r>
            <a:r>
              <a:rPr lang="en-US" dirty="0" smtClean="0"/>
              <a:t> especially in manufacturing, financial services and health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3" y="2358369"/>
            <a:ext cx="3810000" cy="2540000"/>
          </a:xfrm>
        </p:spPr>
      </p:pic>
      <p:sp>
        <p:nvSpPr>
          <p:cNvPr id="6" name="TextBox 5"/>
          <p:cNvSpPr txBox="1"/>
          <p:nvPr/>
        </p:nvSpPr>
        <p:spPr>
          <a:xfrm>
            <a:off x="775253" y="5194852"/>
            <a:ext cx="4879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The Singularity </a:t>
            </a:r>
            <a:r>
              <a:rPr lang="mr-IN" i="1" dirty="0" smtClean="0"/>
              <a:t>–</a:t>
            </a:r>
            <a:r>
              <a:rPr lang="en-US" i="1" dirty="0" smtClean="0"/>
              <a:t> Where AI is smarter than the collective intelligence of the species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89077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Idea 2: More Change to Come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</a:rPr>
              <a:t>Demography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460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9344"/>
            <a:ext cx="9404723" cy="1400530"/>
          </a:xfrm>
        </p:spPr>
        <p:txBody>
          <a:bodyPr/>
          <a:lstStyle/>
          <a:p>
            <a:r>
              <a:rPr lang="en-US" b="1" dirty="0" smtClean="0"/>
              <a:t>Basic Demography (Canada)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By 2030, 30% of Canadians will be over 60 years of age</a:t>
            </a:r>
          </a:p>
          <a:p>
            <a:r>
              <a:rPr lang="en-US" b="1" dirty="0" smtClean="0"/>
              <a:t>There will be 2 working age people in Canada for each retiree </a:t>
            </a:r>
            <a:r>
              <a:rPr lang="mr-IN" b="1" dirty="0" smtClean="0"/>
              <a:t>–</a:t>
            </a:r>
            <a:r>
              <a:rPr lang="en-US" b="1" dirty="0" smtClean="0"/>
              <a:t> down from 4 in 2015.</a:t>
            </a:r>
          </a:p>
          <a:p>
            <a:r>
              <a:rPr lang="en-US" b="1" dirty="0" smtClean="0"/>
              <a:t>GDP could fall by as much as 52% (McKinsey)</a:t>
            </a:r>
          </a:p>
          <a:p>
            <a:r>
              <a:rPr lang="en-US" b="1" dirty="0" smtClean="0"/>
              <a:t>More seniors than students in K-12 for the first time.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517" y="2124843"/>
            <a:ext cx="4253653" cy="3486274"/>
          </a:xfrm>
        </p:spPr>
      </p:pic>
    </p:spTree>
    <p:extLst>
      <p:ext uri="{BB962C8B-B14F-4D97-AF65-F5344CB8AC3E}">
        <p14:creationId xmlns:p14="http://schemas.microsoft.com/office/powerpoint/2010/main" val="910340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By 2050: More Demographic Shocks..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Global population will exceed 9 billion</a:t>
            </a:r>
          </a:p>
          <a:p>
            <a:r>
              <a:rPr lang="en-US" b="1" dirty="0" smtClean="0"/>
              <a:t>The proportion of the world’s population over 65 will double</a:t>
            </a:r>
          </a:p>
          <a:p>
            <a:r>
              <a:rPr lang="en-US" b="1" dirty="0" smtClean="0"/>
              <a:t>There will be over 400 million persons over 80 </a:t>
            </a:r>
            <a:r>
              <a:rPr lang="mr-IN" b="1" dirty="0" smtClean="0"/>
              <a:t>–</a:t>
            </a:r>
            <a:r>
              <a:rPr lang="en-US" b="1" dirty="0" smtClean="0"/>
              <a:t> 4x the present number</a:t>
            </a:r>
          </a:p>
          <a:p>
            <a:r>
              <a:rPr lang="en-US" b="1" dirty="0" smtClean="0"/>
              <a:t>80% of those 65 or older will live in low or middle income countries</a:t>
            </a:r>
          </a:p>
          <a:p>
            <a:r>
              <a:rPr lang="en-US" b="1" dirty="0" smtClean="0"/>
              <a:t>For the first time in history, there will be more people over 65 than under 14</a:t>
            </a:r>
          </a:p>
          <a:p>
            <a:r>
              <a:rPr lang="en-US" b="1" dirty="0" smtClean="0"/>
              <a:t>In Italy, Japan and Spain 1 in 3 will be over 65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306" y="2055813"/>
            <a:ext cx="4200525" cy="4200525"/>
          </a:xfrm>
        </p:spPr>
      </p:pic>
    </p:spTree>
    <p:extLst>
      <p:ext uri="{BB962C8B-B14F-4D97-AF65-F5344CB8AC3E}">
        <p14:creationId xmlns:p14="http://schemas.microsoft.com/office/powerpoint/2010/main" val="168540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Economic Geography </a:t>
            </a:r>
            <a:r>
              <a:rPr lang="mr-IN" sz="3600" b="1" dirty="0" smtClean="0"/>
              <a:t>–</a:t>
            </a:r>
            <a:r>
              <a:rPr lang="en-US" sz="3600" b="1" dirty="0" smtClean="0"/>
              <a:t> Shift Happens!</a:t>
            </a:r>
            <a:endParaRPr lang="en-US" sz="36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27" y="2357121"/>
            <a:ext cx="5323840" cy="271462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smtClean="0"/>
              <a:t>2.3 billion new middle class consumers will emerge by 2030, mainly in Asia, India and Africa</a:t>
            </a:r>
          </a:p>
          <a:p>
            <a:r>
              <a:rPr lang="en-US" b="1" dirty="0" smtClean="0"/>
              <a:t>By 2025 almost 50% of the world’s billion dollar companies will be headquartered in emerging markets, not in North America or Europe (41% of them are already Asian based)</a:t>
            </a:r>
          </a:p>
          <a:p>
            <a:r>
              <a:rPr lang="en-US" b="1" dirty="0" smtClean="0"/>
              <a:t>425 major cities will fuel the global economy </a:t>
            </a:r>
            <a:r>
              <a:rPr lang="mr-IN" b="1" dirty="0" smtClean="0"/>
              <a:t>–</a:t>
            </a:r>
            <a:r>
              <a:rPr lang="en-US" b="1" dirty="0" smtClean="0"/>
              <a:t> 315 of them are in Asia</a:t>
            </a:r>
          </a:p>
          <a:p>
            <a:endParaRPr lang="en-US" b="1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23563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Changes in the Workforce</a:t>
            </a:r>
            <a:endParaRPr lang="en-US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675" y="2657060"/>
            <a:ext cx="4395788" cy="2771395"/>
          </a:xfr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2133" y="2577410"/>
            <a:ext cx="4396339" cy="2723460"/>
          </a:xfrm>
        </p:spPr>
        <p:txBody>
          <a:bodyPr/>
          <a:lstStyle/>
          <a:p>
            <a:r>
              <a:rPr lang="en-US" b="1" dirty="0" smtClean="0"/>
              <a:t>Shift from routine work to creative employment..</a:t>
            </a:r>
          </a:p>
          <a:p>
            <a:r>
              <a:rPr lang="en-US" b="1" dirty="0" smtClean="0"/>
              <a:t>Replacement of routine work with technology </a:t>
            </a:r>
            <a:r>
              <a:rPr lang="mr-IN" b="1" dirty="0" smtClean="0"/>
              <a:t>–</a:t>
            </a:r>
            <a:r>
              <a:rPr lang="en-US" b="1" dirty="0" smtClean="0"/>
              <a:t> think secretarial services, banking, travel..</a:t>
            </a:r>
          </a:p>
          <a:p>
            <a:r>
              <a:rPr lang="en-US" b="1" dirty="0" smtClean="0"/>
              <a:t>Higher education key to future employment..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97833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Idea 2: More Change to Come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088694" y="4777380"/>
            <a:ext cx="8825658" cy="860400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New Kinds </a:t>
            </a:r>
            <a:r>
              <a:rPr lang="en-US" b="1" smtClean="0">
                <a:solidFill>
                  <a:srgbClr val="FFC000"/>
                </a:solidFill>
              </a:rPr>
              <a:t>of organizations</a:t>
            </a:r>
            <a:endParaRPr lang="en-US" b="1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315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New Kinds of Organizations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Uber</a:t>
            </a:r>
            <a:r>
              <a:rPr lang="en-US" b="1" dirty="0" smtClean="0"/>
              <a:t> </a:t>
            </a:r>
            <a:r>
              <a:rPr lang="mr-IN" b="1" dirty="0" smtClean="0"/>
              <a:t>–</a:t>
            </a:r>
            <a:r>
              <a:rPr lang="en-US" b="1" dirty="0" smtClean="0"/>
              <a:t> matches drivers with those needing a ride..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99 Designs</a:t>
            </a:r>
            <a:r>
              <a:rPr lang="en-US" b="1" dirty="0" smtClean="0"/>
              <a:t> </a:t>
            </a:r>
            <a:r>
              <a:rPr lang="mr-IN" b="1" dirty="0" smtClean="0"/>
              <a:t>–</a:t>
            </a:r>
            <a:r>
              <a:rPr lang="en-US" b="1" dirty="0" smtClean="0"/>
              <a:t> matches designers with those needing design work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Rent-a-Coder </a:t>
            </a:r>
            <a:r>
              <a:rPr lang="mr-IN" b="1" dirty="0" smtClean="0"/>
              <a:t>–</a:t>
            </a:r>
            <a:r>
              <a:rPr lang="en-US" b="1" dirty="0" smtClean="0"/>
              <a:t> matches those with coding capabilities with those who need purpose built software / applications</a:t>
            </a:r>
          </a:p>
          <a:p>
            <a:r>
              <a:rPr lang="en-US" b="1" dirty="0" err="1" smtClean="0">
                <a:solidFill>
                  <a:srgbClr val="FFC000"/>
                </a:solidFill>
              </a:rPr>
              <a:t>Trendwatching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mr-IN" b="1" dirty="0" smtClean="0"/>
              <a:t>–</a:t>
            </a:r>
            <a:r>
              <a:rPr lang="en-US" b="1" dirty="0" smtClean="0"/>
              <a:t> trend analysts track small and large data and patterns and offer their services against challenges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Amazon Go </a:t>
            </a:r>
            <a:r>
              <a:rPr lang="mr-IN" b="1" dirty="0" smtClean="0"/>
              <a:t>–</a:t>
            </a:r>
            <a:r>
              <a:rPr lang="en-US" b="1" dirty="0" smtClean="0"/>
              <a:t> a shop without tellers or check-out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Alibris</a:t>
            </a:r>
            <a:r>
              <a:rPr lang="en-US" b="1" dirty="0" smtClean="0"/>
              <a:t> </a:t>
            </a:r>
            <a:r>
              <a:rPr lang="mr-IN" b="1" dirty="0" smtClean="0"/>
              <a:t>–</a:t>
            </a:r>
            <a:r>
              <a:rPr lang="en-US" b="1" dirty="0" smtClean="0"/>
              <a:t> global bookseller which is actually a brokerage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Lynda</a:t>
            </a:r>
            <a:r>
              <a:rPr lang="en-US" b="1" dirty="0" smtClean="0"/>
              <a:t> - learning on demand (also Creative Live..)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Task-Rabbit</a:t>
            </a:r>
            <a:r>
              <a:rPr lang="en-US" b="1" dirty="0" smtClean="0"/>
              <a:t> </a:t>
            </a:r>
            <a:r>
              <a:rPr lang="mr-IN" b="1" dirty="0" smtClean="0"/>
              <a:t>–</a:t>
            </a:r>
            <a:r>
              <a:rPr lang="en-US" b="1" dirty="0" smtClean="0"/>
              <a:t> matching local skills with local needs (e.g. odd jobs, gardening, window cleaning, catering, tutoring</a:t>
            </a:r>
            <a:r>
              <a:rPr lang="mr-IN" b="1" dirty="0" smtClean="0"/>
              <a:t>…</a:t>
            </a:r>
            <a:r>
              <a:rPr lang="en-US" b="1" dirty="0" smtClean="0"/>
              <a:t>)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99851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Organizational Life Cycle Shorter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7512544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3684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AI+ROBOTICS = BIG DISRUPTION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World Economic Forum suggests that app. 7 </a:t>
            </a:r>
            <a:r>
              <a:rPr lang="en-US" b="1" dirty="0"/>
              <a:t>million jobs will be lost and 2 million gained as a result of technological change in 15 major developed and emerging </a:t>
            </a:r>
            <a:r>
              <a:rPr lang="en-US" b="1" dirty="0" smtClean="0"/>
              <a:t>economies by 2020.</a:t>
            </a:r>
          </a:p>
          <a:p>
            <a:r>
              <a:rPr lang="en-US" b="1" dirty="0" smtClean="0"/>
              <a:t>Most forecasters predict that app. 50% of </a:t>
            </a:r>
            <a:r>
              <a:rPr lang="en-US" b="1" i="1" u="sng" dirty="0" smtClean="0"/>
              <a:t>current jobs </a:t>
            </a:r>
            <a:r>
              <a:rPr lang="en-US" b="1" dirty="0" smtClean="0"/>
              <a:t>will disappear by 2030, replaced by “smart” technology. Could impact 2 billion workers either by unemployment or reduced need for employment.</a:t>
            </a:r>
          </a:p>
          <a:p>
            <a:r>
              <a:rPr lang="en-US" b="1" dirty="0" smtClean="0"/>
              <a:t>Major industries impacted: transport, energy, retail, education, health, </a:t>
            </a:r>
            <a:r>
              <a:rPr lang="en-US" b="1" dirty="0" smtClean="0"/>
              <a:t>insurance, communications.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sz="2800" b="1" dirty="0" smtClean="0">
                <a:solidFill>
                  <a:srgbClr val="FFC000"/>
                </a:solidFill>
              </a:rPr>
              <a:t>4 out of 5 jobs lost in the US since 2000 are due to automation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32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Think About: </a:t>
            </a:r>
            <a:r>
              <a:rPr lang="en-US" b="1" i="1" dirty="0" smtClean="0">
                <a:solidFill>
                  <a:srgbClr val="FFC000"/>
                </a:solidFill>
              </a:rPr>
              <a:t>Human </a:t>
            </a:r>
            <a:r>
              <a:rPr lang="en-US" b="1" i="1" dirty="0">
                <a:solidFill>
                  <a:srgbClr val="FFC000"/>
                </a:solidFill>
              </a:rPr>
              <a:t>labour no longer drives economic growth.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In 1964, the </a:t>
            </a:r>
            <a:r>
              <a:rPr lang="en-US" b="1" dirty="0" smtClean="0"/>
              <a:t>most </a:t>
            </a:r>
            <a:r>
              <a:rPr lang="en-US" b="1" dirty="0"/>
              <a:t>valuable </a:t>
            </a:r>
            <a:r>
              <a:rPr lang="en-US" b="1" dirty="0" smtClean="0"/>
              <a:t>company in the US, </a:t>
            </a:r>
            <a:r>
              <a:rPr lang="en-US" b="1" dirty="0"/>
              <a:t>AT&amp;T, was worth $267 billion in today’s dollars and employed 758,611 people. Today’s telecommunications giant, Google, is worth $370 billion but has only about 55,000 employees—less than a tenth the size of AT&amp;T’s workforce in its heyday</a:t>
            </a:r>
            <a:r>
              <a:rPr lang="en-US" b="1" dirty="0" smtClean="0"/>
              <a:t>.</a:t>
            </a:r>
          </a:p>
          <a:p>
            <a:r>
              <a:rPr lang="en-US" b="1" dirty="0"/>
              <a:t>Nine out of 10 workers today are in occupations that existed 100 years ago, and just 5 percent of the jobs generated between 1993 and 2013 came from “high tech” sectors like computing, software, and telecommunications. Our newest industries tend to be the most labor-efficient: they just don’t require many people. It is for precisely this reason that the economic historian Robert </a:t>
            </a:r>
            <a:r>
              <a:rPr lang="en-US" b="1" dirty="0" err="1"/>
              <a:t>Skidelsky</a:t>
            </a:r>
            <a:r>
              <a:rPr lang="en-US" b="1" dirty="0"/>
              <a:t>, comparing the exponential growth in computing power with the less-than-exponential growth in job complexity, has said, “Sooner or later, we will run out of jobs.”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8291991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 What? </a:t>
            </a:r>
            <a:endParaRPr lang="en-US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Implications </a:t>
            </a:r>
            <a:r>
              <a:rPr lang="en-US" b="1" smtClean="0"/>
              <a:t>for Society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039113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Post-Work Economy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solidFill>
                  <a:srgbClr val="FFC000"/>
                </a:solidFill>
              </a:rPr>
              <a:t>Characteristics</a:t>
            </a:r>
          </a:p>
          <a:p>
            <a:pPr defTabSz="914400">
              <a:spcBef>
                <a:spcPts val="0"/>
              </a:spcBef>
              <a:buClrTx/>
              <a:buSzTx/>
            </a:pPr>
            <a:r>
              <a:rPr lang="en-US" b="1" dirty="0" smtClean="0"/>
              <a:t>Less demand for employees, more demand for contingent workers with specialized skills</a:t>
            </a:r>
          </a:p>
          <a:p>
            <a:pPr defTabSz="914400">
              <a:spcBef>
                <a:spcPts val="0"/>
              </a:spcBef>
              <a:buClrTx/>
              <a:buSzTx/>
            </a:pPr>
            <a:r>
              <a:rPr lang="en-US" b="1" dirty="0" smtClean="0"/>
              <a:t>More use of global labour </a:t>
            </a:r>
            <a:r>
              <a:rPr lang="mr-IN" b="1" dirty="0" smtClean="0"/>
              <a:t>–</a:t>
            </a:r>
            <a:r>
              <a:rPr lang="en-US" b="1" dirty="0" smtClean="0"/>
              <a:t> 99 designs is the business model</a:t>
            </a:r>
          </a:p>
          <a:p>
            <a:pPr defTabSz="914400">
              <a:spcBef>
                <a:spcPts val="0"/>
              </a:spcBef>
              <a:buClrTx/>
              <a:buSzTx/>
            </a:pPr>
            <a:r>
              <a:rPr lang="en-US" b="1" dirty="0" smtClean="0"/>
              <a:t>More demand for sophisticated technology </a:t>
            </a:r>
          </a:p>
          <a:p>
            <a:pPr defTabSz="914400">
              <a:spcBef>
                <a:spcPts val="0"/>
              </a:spcBef>
              <a:buClrTx/>
              <a:buSzTx/>
            </a:pPr>
            <a:r>
              <a:rPr lang="en-US" b="1" dirty="0" smtClean="0"/>
              <a:t>More demand for ‘uber-like” services in many sectors, including health and education</a:t>
            </a:r>
          </a:p>
          <a:p>
            <a:pPr defTabSz="914400">
              <a:spcBef>
                <a:spcPts val="0"/>
              </a:spcBef>
              <a:buClrTx/>
              <a:buSzTx/>
            </a:pPr>
            <a:r>
              <a:rPr lang="en-US" b="1" dirty="0" smtClean="0"/>
              <a:t>Fewer people needed to sustain economic activity overall</a:t>
            </a:r>
          </a:p>
          <a:p>
            <a:pPr defTabSz="914400">
              <a:spcBef>
                <a:spcPts val="0"/>
              </a:spcBef>
              <a:buClrTx/>
              <a:buSzTx/>
            </a:pPr>
            <a:r>
              <a:rPr lang="en-US" b="1" dirty="0" smtClean="0"/>
              <a:t>Some careers “survive”, others mutate, yet others disappear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922" y="2055813"/>
            <a:ext cx="4075294" cy="4200525"/>
          </a:xfrm>
        </p:spPr>
      </p:pic>
    </p:spTree>
    <p:extLst>
      <p:ext uri="{BB962C8B-B14F-4D97-AF65-F5344CB8AC3E}">
        <p14:creationId xmlns:p14="http://schemas.microsoft.com/office/powerpoint/2010/main" val="6723885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Some Options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Let’s all be luddites! </a:t>
            </a:r>
            <a:r>
              <a:rPr lang="en-US" dirty="0" smtClean="0"/>
              <a:t>Ban certain job-killing technologies (e.g. GMO crops, robotic grown foods, robotic teachers, self-driving trucks).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Shorter Working Week </a:t>
            </a:r>
            <a:r>
              <a:rPr lang="mr-IN" dirty="0" smtClean="0"/>
              <a:t>–</a:t>
            </a:r>
            <a:r>
              <a:rPr lang="en-US" dirty="0" smtClean="0"/>
              <a:t> 3 days a week (maximum) so as to spread available employment around. [Sweden has a 6 hour working day and is looking at a 3 or 4 day work week].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Rethinking social wages </a:t>
            </a:r>
            <a:r>
              <a:rPr lang="mr-IN" dirty="0" smtClean="0"/>
              <a:t>–</a:t>
            </a:r>
            <a:r>
              <a:rPr lang="en-US" dirty="0" smtClean="0"/>
              <a:t> living wage payments for all, guaranteed minimum wages for those who do work. De-linking wages from work.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Major infrastructure investments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linked to guaranteed public sector work provides one component of a response to technological unemployment.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Social ownership of technology </a:t>
            </a:r>
            <a:r>
              <a:rPr lang="mr-IN" b="1" dirty="0" smtClean="0">
                <a:solidFill>
                  <a:srgbClr val="FFC000"/>
                </a:solidFill>
              </a:rPr>
              <a:t>–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en-US" dirty="0" smtClean="0"/>
              <a:t>enabling all of us to share the returns on the use of the data we generate by our behaviours.</a:t>
            </a:r>
            <a:endParaRPr lang="en-US" dirty="0"/>
          </a:p>
          <a:p>
            <a:r>
              <a:rPr lang="en-US" b="1" dirty="0" smtClean="0">
                <a:solidFill>
                  <a:srgbClr val="FFC000"/>
                </a:solidFill>
              </a:rPr>
              <a:t>Strengthening educational access </a:t>
            </a:r>
            <a:r>
              <a:rPr lang="mr-IN" dirty="0" smtClean="0"/>
              <a:t>–</a:t>
            </a:r>
            <a:r>
              <a:rPr lang="en-US" dirty="0" smtClean="0"/>
              <a:t> lifetime learning guarantees for 30% of adult lifetime.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Significant investment in cultural resources </a:t>
            </a:r>
            <a:r>
              <a:rPr lang="mr-IN" dirty="0" smtClean="0"/>
              <a:t>–</a:t>
            </a:r>
            <a:r>
              <a:rPr lang="en-US" dirty="0" smtClean="0"/>
              <a:t> more investment in arts, leisure, music, etc. so as to provide routes to meaning.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673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1885335"/>
          </a:xfrm>
        </p:spPr>
        <p:txBody>
          <a:bodyPr/>
          <a:lstStyle/>
          <a:p>
            <a:r>
              <a:rPr lang="en-US" sz="2800" b="1" i="1" dirty="0"/>
              <a:t>The biggest enigma of the post-work society is what happens to the self when it cannot define itself against corporate identity, skill set or seniority.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>
          <a:xfrm>
            <a:off x="1934633" y="3269729"/>
            <a:ext cx="7279649" cy="342174"/>
          </a:xfrm>
        </p:spPr>
        <p:txBody>
          <a:bodyPr/>
          <a:lstStyle/>
          <a:p>
            <a:pPr algn="r"/>
            <a:r>
              <a:rPr lang="en-US" b="1" i="1" dirty="0" smtClean="0"/>
              <a:t>Paul mason writing in the guardian, February  17</a:t>
            </a:r>
            <a:r>
              <a:rPr lang="en-US" b="1" i="1" baseline="30000" dirty="0" smtClean="0"/>
              <a:t>th</a:t>
            </a:r>
            <a:r>
              <a:rPr lang="en-US" b="1" i="1" dirty="0" smtClean="0"/>
              <a:t> 2016</a:t>
            </a:r>
            <a:endParaRPr lang="en-US" b="1" i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400" b="1" i="1" dirty="0" smtClean="0">
                <a:solidFill>
                  <a:srgbClr val="00B0F0"/>
                </a:solidFill>
              </a:rPr>
              <a:t>“</a:t>
            </a:r>
            <a:r>
              <a:rPr lang="en-US" sz="2400" b="1" i="1" dirty="0" smtClean="0"/>
              <a:t>And </a:t>
            </a:r>
            <a:r>
              <a:rPr lang="en-US" sz="2400" b="1" i="1" dirty="0"/>
              <a:t>it’s our fulfillment, rather than the satisfaction of our appetites, that’s threatened by the slow decline of </a:t>
            </a:r>
            <a:r>
              <a:rPr lang="en-US" sz="2400" b="1" i="1" dirty="0" smtClean="0"/>
              <a:t>work</a:t>
            </a:r>
            <a:r>
              <a:rPr lang="en-US" sz="4400" b="1" i="1" dirty="0" smtClean="0">
                <a:solidFill>
                  <a:srgbClr val="00B0F0"/>
                </a:solidFill>
              </a:rPr>
              <a:t>”</a:t>
            </a:r>
            <a:r>
              <a:rPr lang="en-US" sz="2400" b="1" i="1" dirty="0" smtClean="0"/>
              <a:t>. </a:t>
            </a:r>
            <a:r>
              <a:rPr lang="en-US" sz="1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Ross </a:t>
            </a:r>
            <a:r>
              <a:rPr lang="en-US" sz="14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Douthat</a:t>
            </a:r>
            <a:r>
              <a:rPr lang="en-US" sz="1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, New York Times, February 23</a:t>
            </a:r>
            <a:r>
              <a:rPr lang="en-US" sz="1400" b="1" i="1" baseline="30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rd</a:t>
            </a:r>
            <a:r>
              <a:rPr lang="en-US" sz="1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2016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4446074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1707</TotalTime>
  <Words>1683</Words>
  <Application>Microsoft Macintosh PowerPoint</Application>
  <PresentationFormat>Widescreen</PresentationFormat>
  <Paragraphs>149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Century Gothic</vt:lpstr>
      <vt:lpstr>Mangal</vt:lpstr>
      <vt:lpstr>Wingdings 3</vt:lpstr>
      <vt:lpstr>Arial</vt:lpstr>
      <vt:lpstr>Ion</vt:lpstr>
      <vt:lpstr>The Future of WORK</vt:lpstr>
      <vt:lpstr>The Big Ideas</vt:lpstr>
      <vt:lpstr>Idea 1: Work Has Changed</vt:lpstr>
      <vt:lpstr>Contingent and Self Employment Growing</vt:lpstr>
      <vt:lpstr>Top Ten Markets for Contingent Workers – Most Availability</vt:lpstr>
      <vt:lpstr>The Gig Economy IS the Economy..</vt:lpstr>
      <vt:lpstr>Not Only Has WHO is working changed, but WHAT they do has too</vt:lpstr>
      <vt:lpstr>Idea 2: More Change to Come</vt:lpstr>
      <vt:lpstr>Emerging Technology: 3D Printing</vt:lpstr>
      <vt:lpstr>3D Printing Quickly Emerging…</vt:lpstr>
      <vt:lpstr>3D Printing in 2016</vt:lpstr>
      <vt:lpstr>Robotics</vt:lpstr>
      <vt:lpstr>Artificial Intelligence (AI)</vt:lpstr>
      <vt:lpstr>Idea 2: More Change to Come</vt:lpstr>
      <vt:lpstr>Basic Demography (Canada)</vt:lpstr>
      <vt:lpstr>By 2050: More Demographic Shocks..</vt:lpstr>
      <vt:lpstr>Economic Geography – Shift Happens!</vt:lpstr>
      <vt:lpstr>Changes in the Workforce</vt:lpstr>
      <vt:lpstr>Idea 2: More Change to Come</vt:lpstr>
      <vt:lpstr>New Kinds of Organizations</vt:lpstr>
      <vt:lpstr>Organizational Life Cycle Shorter</vt:lpstr>
      <vt:lpstr>AI+ROBOTICS = BIG DISRUPTION</vt:lpstr>
      <vt:lpstr>Think About: Human labour no longer drives economic growth.</vt:lpstr>
      <vt:lpstr>So What? </vt:lpstr>
      <vt:lpstr>The Post-Work Economy</vt:lpstr>
      <vt:lpstr>Some Options</vt:lpstr>
      <vt:lpstr>The biggest enigma of the post-work society is what happens to the self when it cannot define itself against corporate identity, skill set or seniority.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of WORK</dc:title>
  <dc:creator>Stephen Murgatroyd</dc:creator>
  <cp:lastModifiedBy>Stephen Murgatroyd</cp:lastModifiedBy>
  <cp:revision>36</cp:revision>
  <dcterms:created xsi:type="dcterms:W3CDTF">2016-12-18T13:42:22Z</dcterms:created>
  <dcterms:modified xsi:type="dcterms:W3CDTF">2017-01-05T15:14:20Z</dcterms:modified>
</cp:coreProperties>
</file>