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9" r:id="rId12"/>
    <p:sldId id="270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/>
    <p:restoredTop sz="94648"/>
  </p:normalViewPr>
  <p:slideViewPr>
    <p:cSldViewPr snapToGrid="0" snapToObjects="1">
      <p:cViewPr varScale="1">
        <p:scale>
          <a:sx n="186" d="100"/>
          <a:sy n="186" d="100"/>
        </p:scale>
        <p:origin x="3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16E84-8D6B-3141-A1FD-09716F301ED9}" type="datetimeFigureOut">
              <a:rPr lang="en-US" smtClean="0"/>
              <a:t>1/15/17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B6C88-EFBC-1246-B8D6-E2B9AFA09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0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FAE8B90-DEFC-6A4E-B19A-FE200EEA53FC}" type="datetimeFigureOut">
              <a:rPr lang="en-US" smtClean="0"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363AE08-7E1B-FB4B-989B-F708CF7AA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573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The New road to skills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Stephen</a:t>
            </a:r>
            <a:r>
              <a:rPr lang="en-US" dirty="0" smtClean="0"/>
              <a:t> </a:t>
            </a:r>
            <a:r>
              <a:rPr lang="en-US" b="1" dirty="0" smtClean="0"/>
              <a:t>Murgatroyd</a:t>
            </a:r>
            <a:r>
              <a:rPr lang="en-US" dirty="0" smtClean="0"/>
              <a:t>, </a:t>
            </a:r>
            <a:r>
              <a:rPr lang="en-US" b="1" dirty="0" smtClean="0"/>
              <a:t>Phd</a:t>
            </a:r>
          </a:p>
          <a:p>
            <a:r>
              <a:rPr lang="en-US" b="1" dirty="0" smtClean="0"/>
              <a:t>CEO, Collaborative media group </a:t>
            </a:r>
            <a:r>
              <a:rPr lang="en-US" b="1" dirty="0" err="1" smtClean="0"/>
              <a:t>inc.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3350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Why need to think differently about skills development</a:t>
            </a:r>
            <a:r>
              <a:rPr lang="mr-IN" b="1" dirty="0" smtClean="0">
                <a:solidFill>
                  <a:srgbClr val="FFC000"/>
                </a:solidFill>
              </a:rPr>
              <a:t>…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/>
              <a:t>Work is changing </a:t>
            </a:r>
          </a:p>
          <a:p>
            <a:pPr lvl="1"/>
            <a:r>
              <a:rPr lang="en-US" b="1" dirty="0" smtClean="0"/>
              <a:t>Automation</a:t>
            </a:r>
          </a:p>
          <a:p>
            <a:pPr lvl="1"/>
            <a:r>
              <a:rPr lang="en-US" b="1" dirty="0" smtClean="0"/>
              <a:t>Artificial intelligence</a:t>
            </a:r>
          </a:p>
          <a:p>
            <a:pPr lvl="1"/>
            <a:r>
              <a:rPr lang="en-US" b="1" dirty="0" smtClean="0"/>
              <a:t>New business models</a:t>
            </a:r>
          </a:p>
          <a:p>
            <a:pPr lvl="1"/>
            <a:r>
              <a:rPr lang="en-US" b="1" dirty="0" smtClean="0"/>
              <a:t>New skills for productivity</a:t>
            </a:r>
            <a:endParaRPr lang="en-US" b="1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2755387"/>
            <a:ext cx="4876800" cy="2947426"/>
          </a:xfrm>
        </p:spPr>
      </p:pic>
    </p:spTree>
    <p:extLst>
      <p:ext uri="{BB962C8B-B14F-4D97-AF65-F5344CB8AC3E}">
        <p14:creationId xmlns:p14="http://schemas.microsoft.com/office/powerpoint/2010/main" val="1879666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And</a:t>
            </a:r>
            <a:r>
              <a:rPr lang="mr-IN" b="1" dirty="0" smtClean="0"/>
              <a:t>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Demography of Canada is changing..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</a:rPr>
              <a:t>By </a:t>
            </a:r>
            <a:r>
              <a:rPr lang="en-US" b="1" dirty="0">
                <a:solidFill>
                  <a:srgbClr val="FFC000"/>
                </a:solidFill>
              </a:rPr>
              <a:t>2030</a:t>
            </a:r>
            <a:r>
              <a:rPr lang="en-US" b="1" dirty="0"/>
              <a:t>, 30% of Canadians will be over 60 years of age</a:t>
            </a:r>
          </a:p>
          <a:p>
            <a:pPr lvl="1"/>
            <a:r>
              <a:rPr lang="en-US" b="1" dirty="0"/>
              <a:t>There will be 2 working age people in Canada for each retiree </a:t>
            </a:r>
            <a:r>
              <a:rPr lang="mr-IN" b="1" dirty="0"/>
              <a:t>–</a:t>
            </a:r>
            <a:r>
              <a:rPr lang="en-US" b="1" dirty="0"/>
              <a:t> down from </a:t>
            </a:r>
            <a:r>
              <a:rPr lang="en-US" b="1" dirty="0" smtClean="0"/>
              <a:t>4:1 </a:t>
            </a:r>
            <a:r>
              <a:rPr lang="en-US" b="1" dirty="0"/>
              <a:t>in 2015.</a:t>
            </a:r>
          </a:p>
          <a:p>
            <a:pPr lvl="1"/>
            <a:r>
              <a:rPr lang="en-US" b="1" dirty="0"/>
              <a:t>GDP could fall by as much as 52% (McKinsey)</a:t>
            </a:r>
          </a:p>
          <a:p>
            <a:pPr lvl="1"/>
            <a:r>
              <a:rPr lang="en-US" b="1" dirty="0"/>
              <a:t>More seniors than students in K-12 for the first time.</a:t>
            </a:r>
          </a:p>
          <a:p>
            <a:pPr lvl="2"/>
            <a:endParaRPr lang="en-US" dirty="0"/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55" y="2667000"/>
            <a:ext cx="4686916" cy="3124200"/>
          </a:xfrm>
        </p:spPr>
      </p:pic>
    </p:spTree>
    <p:extLst>
      <p:ext uri="{BB962C8B-B14F-4D97-AF65-F5344CB8AC3E}">
        <p14:creationId xmlns:p14="http://schemas.microsoft.com/office/powerpoint/2010/main" val="1769953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nature of work is changing </a:t>
            </a:r>
            <a:r>
              <a:rPr lang="mr-IN" b="1" dirty="0" smtClean="0"/>
              <a:t>–</a:t>
            </a:r>
            <a:r>
              <a:rPr lang="en-US" b="1" dirty="0" smtClean="0"/>
              <a:t> the Uberization of work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3" y="3067050"/>
            <a:ext cx="3492500" cy="23241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By the year 2000 in Canada, app. 50% of the workforce were contingent workers </a:t>
            </a:r>
            <a:r>
              <a:rPr lang="mr-IN" b="1" dirty="0"/>
              <a:t>–</a:t>
            </a:r>
            <a:r>
              <a:rPr lang="en-US" b="1" dirty="0"/>
              <a:t> contracted for service rather than </a:t>
            </a:r>
            <a:r>
              <a:rPr lang="en-US" b="1" dirty="0" smtClean="0"/>
              <a:t>employees.</a:t>
            </a:r>
            <a:endParaRPr lang="en-US" b="1" dirty="0"/>
          </a:p>
          <a:p>
            <a:r>
              <a:rPr lang="en-US" b="1" dirty="0"/>
              <a:t>Largest number of contingent workers are young people under the age of 35.</a:t>
            </a:r>
          </a:p>
          <a:p>
            <a:r>
              <a:rPr lang="en-US" b="1" dirty="0"/>
              <a:t>Canada has the 3</a:t>
            </a:r>
            <a:r>
              <a:rPr lang="en-US" b="1" baseline="30000" dirty="0"/>
              <a:t>rd</a:t>
            </a:r>
            <a:r>
              <a:rPr lang="en-US" b="1" dirty="0"/>
              <a:t> largest contingent workforce in the world behind New Zealand (#1) and the US (#2).</a:t>
            </a:r>
          </a:p>
          <a:p>
            <a:r>
              <a:rPr lang="en-US" b="1" dirty="0" smtClean="0"/>
              <a:t>By 2030 we anticipate that 65% of the Canadian workforce will be contingent</a:t>
            </a:r>
          </a:p>
          <a:p>
            <a:r>
              <a:rPr lang="en-US" b="1" dirty="0" smtClean="0"/>
              <a:t>Many over 65 also continue to work out of choice (some do so out of necessity)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290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IS INTEGRATED INTO WORK NOT APART FROM IT</a:t>
            </a:r>
            <a:r>
              <a:rPr lang="mr-IN" b="1" dirty="0" smtClean="0"/>
              <a:t>…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Old career pathway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Day care</a:t>
            </a:r>
          </a:p>
          <a:p>
            <a:r>
              <a:rPr lang="en-US" b="1" dirty="0" smtClean="0"/>
              <a:t>Elementary</a:t>
            </a:r>
          </a:p>
          <a:p>
            <a:r>
              <a:rPr lang="en-US" b="1" dirty="0" smtClean="0"/>
              <a:t>Junior high / high school</a:t>
            </a:r>
          </a:p>
          <a:p>
            <a:r>
              <a:rPr lang="en-US" b="1" dirty="0" smtClean="0"/>
              <a:t>Apprenticeship / college / university</a:t>
            </a:r>
          </a:p>
          <a:p>
            <a:r>
              <a:rPr lang="en-US" b="1" dirty="0" smtClean="0"/>
              <a:t>Job 1 in career 1</a:t>
            </a:r>
          </a:p>
          <a:p>
            <a:r>
              <a:rPr lang="en-US" b="1" dirty="0" smtClean="0"/>
              <a:t>Job 2 in career 1 </a:t>
            </a:r>
            <a:r>
              <a:rPr lang="mr-IN" b="1" dirty="0" smtClean="0"/>
              <a:t>–</a:t>
            </a:r>
            <a:r>
              <a:rPr lang="en-US" b="1" dirty="0" smtClean="0"/>
              <a:t> small promotion</a:t>
            </a:r>
          </a:p>
          <a:p>
            <a:r>
              <a:rPr lang="en-US" b="1" dirty="0" smtClean="0"/>
              <a:t>Job 3 in career 1</a:t>
            </a:r>
            <a:r>
              <a:rPr lang="mr-IN" b="1" dirty="0" smtClean="0"/>
              <a:t>–</a:t>
            </a:r>
            <a:r>
              <a:rPr lang="en-US" b="1" dirty="0" smtClean="0"/>
              <a:t> small promotion</a:t>
            </a:r>
          </a:p>
          <a:p>
            <a:r>
              <a:rPr lang="en-US" b="1" dirty="0" smtClean="0"/>
              <a:t>Job 4 in career 1 </a:t>
            </a:r>
            <a:r>
              <a:rPr lang="mr-IN" b="1" dirty="0" smtClean="0"/>
              <a:t>–</a:t>
            </a:r>
            <a:r>
              <a:rPr lang="en-US" b="1" dirty="0" smtClean="0"/>
              <a:t> larger promotion</a:t>
            </a:r>
          </a:p>
          <a:p>
            <a:r>
              <a:rPr lang="en-US" b="1" dirty="0" smtClean="0"/>
              <a:t>retire</a:t>
            </a:r>
            <a:endParaRPr lang="en-US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New careers pathway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Day care / elementary / tutor</a:t>
            </a:r>
          </a:p>
          <a:p>
            <a:r>
              <a:rPr lang="en-US" b="1" dirty="0" smtClean="0"/>
              <a:t>Junior high / high / self-taught</a:t>
            </a:r>
          </a:p>
          <a:p>
            <a:r>
              <a:rPr lang="en-US" b="1" dirty="0" smtClean="0"/>
              <a:t>Skills learning </a:t>
            </a:r>
          </a:p>
          <a:p>
            <a:r>
              <a:rPr lang="en-US" b="1" dirty="0" smtClean="0"/>
              <a:t>Career 1</a:t>
            </a:r>
          </a:p>
          <a:p>
            <a:r>
              <a:rPr lang="en-US" b="1" dirty="0" smtClean="0"/>
              <a:t>Career 2</a:t>
            </a:r>
          </a:p>
          <a:p>
            <a:r>
              <a:rPr lang="en-US" b="1" dirty="0" smtClean="0"/>
              <a:t>RETURN TO LEARN</a:t>
            </a:r>
          </a:p>
          <a:p>
            <a:r>
              <a:rPr lang="en-US" b="1" dirty="0" smtClean="0"/>
              <a:t>Career 3</a:t>
            </a:r>
          </a:p>
          <a:p>
            <a:r>
              <a:rPr lang="en-US" b="1" dirty="0" smtClean="0"/>
              <a:t>RETURN TO LEARN</a:t>
            </a:r>
          </a:p>
          <a:p>
            <a:r>
              <a:rPr lang="en-US" b="1" dirty="0" smtClean="0"/>
              <a:t>Career 4</a:t>
            </a:r>
          </a:p>
          <a:p>
            <a:r>
              <a:rPr lang="en-US" b="1" dirty="0" smtClean="0"/>
              <a:t>{REAPEAT OVER AND OVER}</a:t>
            </a:r>
          </a:p>
        </p:txBody>
      </p:sp>
    </p:spTree>
    <p:extLst>
      <p:ext uri="{BB962C8B-B14F-4D97-AF65-F5344CB8AC3E}">
        <p14:creationId xmlns:p14="http://schemas.microsoft.com/office/powerpoint/2010/main" val="13083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does this mean for skills </a:t>
            </a:r>
            <a:r>
              <a:rPr lang="en-US" b="1" smtClean="0"/>
              <a:t>based learning?</a:t>
            </a:r>
            <a:endParaRPr lang="en-US" b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Skills based learning needs to be..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623798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AVAILABLE ANYTIME, ANYWHERE TO ANYONE </a:t>
            </a:r>
            <a:r>
              <a:rPr lang="mr-IN" b="1" dirty="0" smtClean="0"/>
              <a:t>–</a:t>
            </a:r>
            <a:r>
              <a:rPr lang="en-US" b="1" dirty="0" smtClean="0"/>
              <a:t> AT WORK, AT HOME, VIA COLLEGES, VIA </a:t>
            </a:r>
            <a:r>
              <a:rPr lang="en-US" b="1" dirty="0" smtClean="0"/>
              <a:t>TUTORS, VIA </a:t>
            </a:r>
            <a:r>
              <a:rPr lang="en-US" sz="2600" b="1" dirty="0" err="1" smtClean="0"/>
              <a:t>workbased</a:t>
            </a:r>
            <a:r>
              <a:rPr lang="en-US" sz="2600" b="1" dirty="0" smtClean="0"/>
              <a:t> learning </a:t>
            </a:r>
            <a:r>
              <a:rPr lang="mr-IN" sz="2600" b="1" dirty="0" smtClean="0"/>
              <a:t>–</a:t>
            </a:r>
            <a:r>
              <a:rPr lang="en-US" sz="2600" b="1" dirty="0" smtClean="0"/>
              <a:t> learning needs to be everywhere</a:t>
            </a:r>
            <a:endParaRPr lang="en-US" b="1" dirty="0" smtClean="0"/>
          </a:p>
          <a:p>
            <a:r>
              <a:rPr lang="en-US" b="1" dirty="0" smtClean="0"/>
              <a:t>FLEXIBLE, FAST AND EFFECTIVE</a:t>
            </a:r>
          </a:p>
          <a:p>
            <a:r>
              <a:rPr lang="en-US" b="1" dirty="0" smtClean="0"/>
              <a:t>MODULAR, STACKABLE AND PORTABLE</a:t>
            </a:r>
          </a:p>
          <a:p>
            <a:r>
              <a:rPr lang="en-US" b="1" dirty="0" smtClean="0"/>
              <a:t>ABOUT COMPETENCIES, SKILLS AND ABILITIES </a:t>
            </a:r>
            <a:r>
              <a:rPr lang="mr-IN" b="1" dirty="0" smtClean="0"/>
              <a:t>–</a:t>
            </a:r>
            <a:r>
              <a:rPr lang="en-US" b="1" dirty="0" smtClean="0"/>
              <a:t> NOT ABOUT TIME </a:t>
            </a:r>
            <a:r>
              <a:rPr lang="en-US" sz="2400" b="1" dirty="0" smtClean="0"/>
              <a:t>or age</a:t>
            </a:r>
            <a:endParaRPr lang="en-US" sz="2400" b="1" dirty="0" smtClean="0"/>
          </a:p>
          <a:p>
            <a:r>
              <a:rPr lang="en-US" b="1" dirty="0" smtClean="0"/>
              <a:t>FOCUSED ON WHAT SOMEONE CAN DO AND HOW THEY DO IT AND LESS ON CREDENTIALS</a:t>
            </a:r>
          </a:p>
          <a:p>
            <a:r>
              <a:rPr lang="en-US" b="1" dirty="0" smtClean="0"/>
              <a:t>MICRO-CREDIT AS IMPORTANT AS A RED SEAL, DIPLOMA OR CERTIFICATE</a:t>
            </a:r>
          </a:p>
          <a:p>
            <a:r>
              <a:rPr lang="en-US" b="1" dirty="0" smtClean="0"/>
              <a:t>EMPLOYERS WANT TO KNOW WHAT YOU BRING TO THEIR ORGANIZATION IN TERMS OF “SOFT SKILLS” AS WELL AS HARD SKILLS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7005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WE NEED TO MOVE 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SHORTER MODULES (2-3 WEEKS)</a:t>
            </a:r>
          </a:p>
          <a:p>
            <a:r>
              <a:rPr lang="en-US" b="1" dirty="0" smtClean="0"/>
              <a:t>DELIVERED FLEXIBLY</a:t>
            </a:r>
          </a:p>
          <a:p>
            <a:r>
              <a:rPr lang="en-US" b="1" dirty="0" smtClean="0"/>
              <a:t>BASED ON COMPETENCY</a:t>
            </a:r>
          </a:p>
          <a:p>
            <a:r>
              <a:rPr lang="en-US" b="1" dirty="0" smtClean="0"/>
              <a:t>ASSESSMENT ON DEMAND</a:t>
            </a:r>
          </a:p>
          <a:p>
            <a:r>
              <a:rPr lang="en-US" b="1" dirty="0" smtClean="0"/>
              <a:t>MODULES SHOULD STACK FROM A BADGE TO AN APPLIED DOCTORATE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51157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TO RETHINK APPRENTICESHIP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NOT ABOUT TIME, ITS ABOUT CAPABILITIES</a:t>
            </a:r>
          </a:p>
          <a:p>
            <a:r>
              <a:rPr lang="en-US" dirty="0" smtClean="0"/>
              <a:t>ITS NOT ABOUT RATIOS FOR SUPERVISION </a:t>
            </a:r>
            <a:r>
              <a:rPr lang="mr-IN" dirty="0" smtClean="0"/>
              <a:t>–</a:t>
            </a:r>
            <a:r>
              <a:rPr lang="en-US" dirty="0" smtClean="0"/>
              <a:t> ITS ABOUT MENTORING, COACHING AND GUIDING FOR SUCCESS</a:t>
            </a:r>
          </a:p>
          <a:p>
            <a:r>
              <a:rPr lang="en-US" dirty="0" smtClean="0"/>
              <a:t>IT IS ALSO ABOUT RECOGNIZING PRIOR LEARNING, WORKBASED LEARNING AND KNOWLEDGE AND SKILLS ACQUIRED FROM ANY SOURCE </a:t>
            </a:r>
            <a:r>
              <a:rPr lang="mr-IN" dirty="0" smtClean="0"/>
              <a:t>–</a:t>
            </a:r>
            <a:r>
              <a:rPr lang="en-US" dirty="0" smtClean="0"/>
              <a:t> ITS NOT ABOUT NAIT OR SAIT, ITS ABOUT CAPABILITY</a:t>
            </a:r>
          </a:p>
          <a:p>
            <a:r>
              <a:rPr lang="en-US" dirty="0" smtClean="0"/>
              <a:t>THE KEY ROLE FOR NAIT / SAIT AND OTHER PROVIDERS IS MENTORING, COACHING, GUIDING, ASSESSMENT </a:t>
            </a:r>
            <a:r>
              <a:rPr lang="mr-IN" dirty="0" smtClean="0"/>
              <a:t>–</a:t>
            </a:r>
            <a:r>
              <a:rPr lang="en-US" dirty="0" smtClean="0"/>
              <a:t> SOME TEACHING MAY BE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2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EMPLOYEES TO HAVE THE LEGAL RIGHT TO ASK FOR TRAINING</a:t>
            </a:r>
          </a:p>
          <a:p>
            <a:r>
              <a:rPr lang="en-US" dirty="0" smtClean="0"/>
              <a:t>EMPLOYERS INVESTING MORE IN TRAINING AND LEARNING</a:t>
            </a:r>
          </a:p>
          <a:p>
            <a:r>
              <a:rPr lang="en-US" dirty="0" smtClean="0"/>
              <a:t>MORE PROVIDERS OF LEARNING</a:t>
            </a:r>
          </a:p>
          <a:p>
            <a:r>
              <a:rPr lang="en-US" dirty="0" smtClean="0"/>
              <a:t>ASSESSMENT IS THE KEY </a:t>
            </a:r>
            <a:r>
              <a:rPr lang="mr-IN" dirty="0" smtClean="0"/>
              <a:t>–</a:t>
            </a:r>
            <a:r>
              <a:rPr lang="en-US" dirty="0" smtClean="0"/>
              <a:t> CAPABILITY BASED ASSESSMENT IS THE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173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Assessment of skills and competencies on demand</a:t>
            </a:r>
          </a:p>
          <a:p>
            <a:r>
              <a:rPr lang="en-US" dirty="0" smtClean="0"/>
              <a:t>assessment leads to credentials </a:t>
            </a:r>
          </a:p>
          <a:p>
            <a:r>
              <a:rPr lang="en-US" dirty="0" smtClean="0"/>
              <a:t>All credentials are stackable </a:t>
            </a:r>
            <a:r>
              <a:rPr lang="mr-IN" dirty="0" smtClean="0"/>
              <a:t>–</a:t>
            </a:r>
            <a:r>
              <a:rPr lang="en-US" dirty="0" smtClean="0"/>
              <a:t> lifelong learning has momentum</a:t>
            </a:r>
          </a:p>
          <a:p>
            <a:r>
              <a:rPr lang="en-US" dirty="0" smtClean="0"/>
              <a:t>And all learning is transferable and recognized anywhere </a:t>
            </a:r>
            <a:r>
              <a:rPr lang="mr-IN" dirty="0" smtClean="0"/>
              <a:t>–</a:t>
            </a:r>
            <a:r>
              <a:rPr lang="en-US" dirty="0" smtClean="0"/>
              <a:t> forget geographical boundaries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013" y="3041650"/>
            <a:ext cx="3810000" cy="2374900"/>
          </a:xfrm>
        </p:spPr>
      </p:pic>
    </p:spTree>
    <p:extLst>
      <p:ext uri="{BB962C8B-B14F-4D97-AF65-F5344CB8AC3E}">
        <p14:creationId xmlns:p14="http://schemas.microsoft.com/office/powerpoint/2010/main" val="759259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Times</a:t>
            </a:r>
            <a:r>
              <a:rPr lang="en-US" b="1" i="1" dirty="0" smtClean="0">
                <a:solidFill>
                  <a:srgbClr val="FFC000"/>
                </a:solidFill>
              </a:rPr>
              <a:t> are </a:t>
            </a:r>
            <a:r>
              <a:rPr lang="en-US" b="1" dirty="0" smtClean="0">
                <a:solidFill>
                  <a:srgbClr val="FF0000"/>
                </a:solidFill>
              </a:rPr>
              <a:t>changing</a:t>
            </a:r>
            <a:r>
              <a:rPr lang="en-US" dirty="0" smtClean="0"/>
              <a:t>..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2692710"/>
            <a:ext cx="4876800" cy="307278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868" y="2667000"/>
            <a:ext cx="4544290" cy="3124200"/>
          </a:xfrm>
        </p:spPr>
      </p:pic>
    </p:spTree>
    <p:extLst>
      <p:ext uri="{BB962C8B-B14F-4D97-AF65-F5344CB8AC3E}">
        <p14:creationId xmlns:p14="http://schemas.microsoft.com/office/powerpoint/2010/main" val="64997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1013" y="4044226"/>
            <a:ext cx="8686800" cy="1468800"/>
          </a:xfrm>
        </p:spPr>
        <p:txBody>
          <a:bodyPr/>
          <a:lstStyle/>
          <a:p>
            <a:r>
              <a:rPr lang="en-US" b="1" i="1" dirty="0" smtClean="0"/>
              <a:t>“THE FUTURE IS RARELY A STRAIGHT LINE FROM THE PAST</a:t>
            </a:r>
            <a:r>
              <a:rPr lang="mr-IN" b="1" i="1" dirty="0" smtClean="0"/>
              <a:t>…</a:t>
            </a:r>
            <a:r>
              <a:rPr lang="en-US" b="1" i="1" dirty="0" smtClean="0"/>
              <a:t>.”</a:t>
            </a:r>
            <a:endParaRPr lang="en-US" b="1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751013" y="5712407"/>
            <a:ext cx="8686801" cy="860400"/>
          </a:xfrm>
        </p:spPr>
        <p:txBody>
          <a:bodyPr/>
          <a:lstStyle/>
          <a:p>
            <a:r>
              <a:rPr lang="en-US" b="1" i="1" smtClean="0">
                <a:solidFill>
                  <a:srgbClr val="FFC000"/>
                </a:solidFill>
              </a:rPr>
              <a:t>EXPECT THE NEXT CHALLENGE TO LEARNING TO BE A CURVEBALL!</a:t>
            </a:r>
            <a:endParaRPr lang="en-US" b="1" i="1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354" y="178755"/>
            <a:ext cx="5632519" cy="392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19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STEPHEN MURGATROYD, PHD	</a:t>
            </a:r>
            <a:endParaRPr lang="en-US" b="1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MURGATROYDSTEPHEN@GMAIL.COM</a:t>
            </a:r>
            <a:endParaRPr lang="en-US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49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218</TotalTime>
  <Words>624</Words>
  <Application>Microsoft Macintosh PowerPoint</Application>
  <PresentationFormat>Widescreen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Century Gothic</vt:lpstr>
      <vt:lpstr>Mangal</vt:lpstr>
      <vt:lpstr>Arial</vt:lpstr>
      <vt:lpstr>Mesh</vt:lpstr>
      <vt:lpstr>The New road to skills</vt:lpstr>
      <vt:lpstr>Why need to think differently about skills development…</vt:lpstr>
      <vt:lpstr>And…</vt:lpstr>
      <vt:lpstr>The nature of work is changing – the Uberization of work</vt:lpstr>
      <vt:lpstr>LEARNING IS INTEGRATED INTO WORK NOT APART FROM IT…</vt:lpstr>
      <vt:lpstr>What does this mean for skills based learning?</vt:lpstr>
      <vt:lpstr>Skills based learning needs to be..</vt:lpstr>
      <vt:lpstr>WE NEED TO MOVE TO</vt:lpstr>
      <vt:lpstr>WE NEED TO RETHINK APPRENTICESHIP </vt:lpstr>
      <vt:lpstr>WE NEED</vt:lpstr>
      <vt:lpstr>imagine</vt:lpstr>
      <vt:lpstr>Times are changing..</vt:lpstr>
      <vt:lpstr>“THE FUTURE IS RARELY A STRAIGHT LINE FROM THE PAST….”</vt:lpstr>
      <vt:lpstr>STEPHEN MURGATROYD, PHD 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road to skills</dc:title>
  <dc:creator>Stephen Murgatroyd</dc:creator>
  <cp:lastModifiedBy>Stephen Murgatroyd</cp:lastModifiedBy>
  <cp:revision>12</cp:revision>
  <dcterms:created xsi:type="dcterms:W3CDTF">2017-01-12T20:12:16Z</dcterms:created>
  <dcterms:modified xsi:type="dcterms:W3CDTF">2017-01-15T17:55:52Z</dcterms:modified>
</cp:coreProperties>
</file>